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Ορθογώνιο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- Ορθογώνιο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8 - Ορθογώνιο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- Ευθεία γραμμή σύνδεσης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9 - Ευθεία γραμμή σύνδεσης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5 - Ευθεία γραμμή σύνδεσης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21 - Ευθεία γραμμή σύνδεσης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- Έλλειψη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- Έλλειψη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- Έλλειψη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22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F61E4-3FEE-460E-BACF-E3D2AC45984A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23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4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F8106-E153-4852-874D-5636F7737D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AA75A-70BC-44A6-9A05-2BD69ECB626A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9EFDA-E0AA-463D-B317-50BDE08B765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83895-23B0-4341-B43D-FC6AF5892AEB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00617-987E-4479-9823-6DE7620C9B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E727BD-594B-48F7-B1BA-E4023264BCAA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5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60DECF-2E75-4FC1-859A-21A12BB601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- Ορθογώνιο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- Ορθογώνιο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- Ορθογώνιο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- Ευθεία γραμμή σύνδεσης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4 - Ευθεία γραμμή σύνδεσης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5 - Ευθεία γραμμή σύνδεσης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- Έλλειψη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- Έλλειψη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- Έλλειψη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- Ευθεία γραμμή σύνδεσης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0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8E73D-5DC8-423F-9EA3-D5B6A67D91D5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21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BF8D0-66CE-4679-B6C6-FA08E0C28C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93C74-DC24-4645-B278-5EE3E14CC76A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3AF2-9630-4857-9F05-F198D83E01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C59CA-BBB1-45B8-92AD-E53BB72AE2ED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F014B-FD9D-46C3-98B0-AC45DBD371B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D92850-0071-4587-B2CE-896543670E01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4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8D429A-9EDE-4BD2-A94B-9D94A0ED6D1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44C1E-AB00-42BF-8AF9-F3CC408B26DC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B55F7-2613-4248-A474-7E7B07A4651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8 - Ευθεία γραμμή σύνδεσης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3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2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8AC7542-4BD1-4B30-8F2A-C980A09774CF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13" name="21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FADB60-4672-4FF0-B7FA-6A5542994B2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2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2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19 - Ευθεία γραμμή σύνδεσης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2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44C857-9EE6-47D3-914F-BAB07C48A0D8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13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678814-7666-4F7D-B293-5D672180B7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28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46E6B2-27D2-487B-AB92-073E10502C6C}" type="datetimeFigureOut">
              <a:rPr lang="el-GR"/>
              <a:pPr>
                <a:defRPr/>
              </a:pPr>
              <a:t>16/7/2014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217EA7-D858-49BC-9689-713A38F6A07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87" r:id="rId4"/>
    <p:sldLayoutId id="2147483788" r:id="rId5"/>
    <p:sldLayoutId id="2147483795" r:id="rId6"/>
    <p:sldLayoutId id="2147483789" r:id="rId7"/>
    <p:sldLayoutId id="2147483796" r:id="rId8"/>
    <p:sldLayoutId id="2147483797" r:id="rId9"/>
    <p:sldLayoutId id="2147483790" r:id="rId10"/>
    <p:sldLayoutId id="21474837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1307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FAEC5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EFAAB5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86000" y="1196975"/>
            <a:ext cx="6172200" cy="25923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600" i="1" cap="none" smtClean="0">
                <a:solidFill>
                  <a:srgbClr val="00449E"/>
                </a:solidFill>
              </a:rPr>
              <a:t>THE EFFECTIVENESS OF EDUCATION OF PEOPLE ON SUSTAINABILITY THROUGH THE MEDIUM OF AGRICULTURAL PRODUCTS AND RELATED PRACTICES FROM THE PARK OF PARNASSOS AND THE SURROUNDING AREA.</a:t>
            </a:r>
            <a:endParaRPr lang="el-GR" sz="2700" cap="none" smtClean="0">
              <a:solidFill>
                <a:srgbClr val="00449E"/>
              </a:solidFill>
            </a:endParaRPr>
          </a:p>
        </p:txBody>
      </p:sp>
      <p:pic>
        <p:nvPicPr>
          <p:cNvPr id="13314" name="Picture 2" descr="C:\Users\user\Desktop\Photo Christina\ES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4149725"/>
            <a:ext cx="2736850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635000"/>
            <a:ext cx="7467600" cy="49053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Introduction</a:t>
            </a:r>
            <a:endParaRPr lang="el-GR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7467600" cy="46799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Sustainability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People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Education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Food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Locality, seasonality and availability of resources</a:t>
            </a:r>
            <a:endParaRPr lang="el-G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95288" y="5661025"/>
            <a:ext cx="7561262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The effectiveness of education of people on sustainability through the medium of agricultural products from and related practices in the Park of </a:t>
            </a:r>
            <a:r>
              <a:rPr lang="en-US" sz="1600" i="1" dirty="0" err="1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Parnassos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 and the surrounding area. </a:t>
            </a:r>
            <a:endParaRPr lang="el-GR" sz="1600" i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557338"/>
            <a:ext cx="7467600" cy="42481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literature research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desktop research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interviews and conversations with experts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field research and observations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personal experiences and exchange of opinions</a:t>
            </a:r>
            <a:endParaRPr lang="el-G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degustation</a:t>
            </a:r>
            <a:endParaRPr lang="el-GR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490538"/>
            <a:ext cx="3683000" cy="7064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sz="2900" b="1" u="sng" cap="none" smtClean="0">
                <a:solidFill>
                  <a:srgbClr val="00449E"/>
                </a:solidFill>
              </a:rPr>
              <a:t>METHODOLOGY</a:t>
            </a:r>
            <a:endParaRPr lang="el-GR" sz="2900" b="1" u="sng" cap="none" smtClean="0">
              <a:solidFill>
                <a:srgbClr val="00449E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95288" y="5661025"/>
            <a:ext cx="7561262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The effectiveness of education of people on sustainability through the medium of agricultural products from and related practices in the Park of </a:t>
            </a:r>
            <a:r>
              <a:rPr lang="en-US" sz="1600" i="1" dirty="0" err="1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Parnassos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 and the surrounding area. </a:t>
            </a:r>
            <a:endParaRPr lang="el-GR" sz="1600" i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latin typeface="+mn-lt"/>
              <a:cs typeface="+mn-cs"/>
            </a:endParaRPr>
          </a:p>
        </p:txBody>
      </p:sp>
      <p:pic>
        <p:nvPicPr>
          <p:cNvPr id="1029" name="Picture 5" descr="C:\Users\user\Desktop\Photo Christina\alex-gregory-i-went-with-the-tasting-menu-new-yorker-cartoon.jpg"/>
          <p:cNvPicPr>
            <a:picLocks noChangeAspect="1" noChangeArrowheads="1"/>
          </p:cNvPicPr>
          <p:nvPr/>
        </p:nvPicPr>
        <p:blipFill>
          <a:blip r:embed="rId2"/>
          <a:srcRect l="3650" t="15927" r="3650" b="26575"/>
          <a:stretch>
            <a:fillRect/>
          </a:stretch>
        </p:blipFill>
        <p:spPr bwMode="auto">
          <a:xfrm>
            <a:off x="4356100" y="692150"/>
            <a:ext cx="4176713" cy="19446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484313"/>
            <a:ext cx="7467600" cy="417671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Effective education and awareness raising method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Intergenerational workshops combined with social entrepreneurship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Responsible Environmental Consumer Behavior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Intangible Cultural Heritage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Involving diverse groups of stakeholders (local people, local authorities, visitors, youth, NGOs)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490538"/>
            <a:ext cx="7467600" cy="70643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Results &amp; Discussion</a:t>
            </a:r>
            <a:endParaRPr lang="el-GR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95288" y="5661025"/>
            <a:ext cx="7561262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The effectiveness of education of people on sustainability through the medium of agricultural products from and related practices in the Park of </a:t>
            </a:r>
            <a:r>
              <a:rPr lang="en-US" sz="1600" i="1" dirty="0" err="1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Parnassos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 and the surrounding area. </a:t>
            </a:r>
            <a:endParaRPr lang="el-GR" sz="1600" i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7467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It is an effective educational method.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Main guideline: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“If an activity is said to be sustainable, it should be able to continue forever.”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Local Food Bank and wider Food Bank Network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Green gastronomy, seasonal culinary schools and workshops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Link local events with international movements (e.g. Slow Food,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Locavore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Database of cultural events, foods, locations, seasons and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travellers’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information.</a:t>
            </a:r>
          </a:p>
          <a:p>
            <a:pPr marL="274320" indent="-274320" fontAlgn="auto">
              <a:spcAft>
                <a:spcPts val="600"/>
              </a:spcAft>
              <a:buFont typeface="Wingdings"/>
              <a:buChar char=""/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…and many, many more… (e.g. fundraising events)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333375"/>
            <a:ext cx="8075613" cy="7064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sz="2900" b="1" u="sng" cap="none" smtClean="0">
                <a:solidFill>
                  <a:srgbClr val="00449E"/>
                </a:solidFill>
              </a:rPr>
              <a:t>CONCLUSION &amp; RECOMMENDATIONS</a:t>
            </a:r>
            <a:endParaRPr lang="el-GR" sz="2900" b="1" u="sng" cap="none" smtClean="0">
              <a:solidFill>
                <a:srgbClr val="00449E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95288" y="5661025"/>
            <a:ext cx="7561262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The effectiveness of education of people on sustainability through the medium of agricultural products from and related practices in the Park of </a:t>
            </a:r>
            <a:r>
              <a:rPr lang="en-US" sz="1600" i="1" dirty="0" err="1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Parnassos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 and the surrounding area. </a:t>
            </a:r>
            <a:endParaRPr lang="el-GR" sz="1600" i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95288" y="5661025"/>
            <a:ext cx="7561262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The effectiveness of education of people on sustainability through the medium of agricultural products from and related practices in the Park of </a:t>
            </a:r>
            <a:r>
              <a:rPr lang="en-US" sz="1600" i="1" dirty="0" err="1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Parnassos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 and the surrounding area. </a:t>
            </a:r>
            <a:endParaRPr lang="el-GR" sz="1600" i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>
              <a:latin typeface="+mn-lt"/>
              <a:cs typeface="+mn-cs"/>
            </a:endParaRPr>
          </a:p>
        </p:txBody>
      </p:sp>
      <p:pic>
        <p:nvPicPr>
          <p:cNvPr id="18434" name="0 - Εικόνα" descr="DSC_0303.JPG"/>
          <p:cNvPicPr>
            <a:picLocks noGrp="1"/>
          </p:cNvPicPr>
          <p:nvPr>
            <p:ph sz="quarter" idx="1"/>
          </p:nvPr>
        </p:nvPicPr>
        <p:blipFill>
          <a:blip r:embed="rId2"/>
          <a:srcRect l="17067" t="6631"/>
          <a:stretch>
            <a:fillRect/>
          </a:stretch>
        </p:blipFill>
        <p:spPr>
          <a:xfrm>
            <a:off x="1120775" y="476250"/>
            <a:ext cx="3235325" cy="2376488"/>
          </a:xfrm>
        </p:spPr>
      </p:pic>
      <p:pic>
        <p:nvPicPr>
          <p:cNvPr id="18435" name="1 - Εικόνα" descr="DSC_0304.JPG"/>
          <p:cNvPicPr>
            <a:picLocks noChangeAspect="1" noChangeArrowheads="1"/>
          </p:cNvPicPr>
          <p:nvPr/>
        </p:nvPicPr>
        <p:blipFill>
          <a:blip r:embed="rId3"/>
          <a:srcRect l="9613" t="15994"/>
          <a:stretch>
            <a:fillRect/>
          </a:stretch>
        </p:blipFill>
        <p:spPr bwMode="auto">
          <a:xfrm>
            <a:off x="4427538" y="476250"/>
            <a:ext cx="324008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2 - Εικόνα" descr="DSC_0305.JPG"/>
          <p:cNvPicPr>
            <a:picLocks noChangeAspect="1" noChangeArrowheads="1"/>
          </p:cNvPicPr>
          <p:nvPr/>
        </p:nvPicPr>
        <p:blipFill>
          <a:blip r:embed="rId4"/>
          <a:srcRect l="13429" t="8583" r="5914" b="14954"/>
          <a:stretch>
            <a:fillRect/>
          </a:stretch>
        </p:blipFill>
        <p:spPr bwMode="auto">
          <a:xfrm>
            <a:off x="1116013" y="2997200"/>
            <a:ext cx="33115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4 - Εικόνα" descr="DSC_0433.JPG"/>
          <p:cNvPicPr>
            <a:picLocks noChangeAspect="1" noChangeArrowheads="1"/>
          </p:cNvPicPr>
          <p:nvPr/>
        </p:nvPicPr>
        <p:blipFill>
          <a:blip r:embed="rId5"/>
          <a:srcRect l="16982" t="11835" r="13918" b="4552"/>
          <a:stretch>
            <a:fillRect/>
          </a:stretch>
        </p:blipFill>
        <p:spPr bwMode="auto">
          <a:xfrm>
            <a:off x="4500563" y="2781300"/>
            <a:ext cx="309562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- TextBox"/>
          <p:cNvSpPr txBox="1"/>
          <p:nvPr/>
        </p:nvSpPr>
        <p:spPr>
          <a:xfrm>
            <a:off x="1116013" y="2482850"/>
            <a:ext cx="1079500" cy="3698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ELITSA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6300788" y="5003800"/>
            <a:ext cx="1295400" cy="3698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PERRINE</a:t>
            </a:r>
            <a:endParaRPr lang="el-GR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6516688" y="2339975"/>
            <a:ext cx="1150937" cy="3683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JANINA</a:t>
            </a:r>
            <a:endParaRPr lang="el-GR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1116013" y="5003800"/>
            <a:ext cx="1584325" cy="369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CHRISTINA</a:t>
            </a:r>
            <a:endParaRPr lang="el-GR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916238" y="2617788"/>
            <a:ext cx="2735262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THANK YOU!</a:t>
            </a:r>
            <a:endParaRPr lang="el-GR" sz="2800" b="1" i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Ζωντάνια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</TotalTime>
  <Words>299</Words>
  <Application>Microsoft Office PowerPoint</Application>
  <PresentationFormat>Προβολή στην οθόνη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Πρότυπο σχεδίασης</vt:lpstr>
      </vt:variant>
      <vt:variant>
        <vt:i4>7</vt:i4>
      </vt:variant>
      <vt:variant>
        <vt:lpstr>Τίτλοι διαφανειών</vt:lpstr>
      </vt:variant>
      <vt:variant>
        <vt:i4>6</vt:i4>
      </vt:variant>
    </vt:vector>
  </HeadingPairs>
  <TitlesOfParts>
    <vt:vector size="18" baseType="lpstr">
      <vt:lpstr>Century Schoolbook</vt:lpstr>
      <vt:lpstr>Arial</vt:lpstr>
      <vt:lpstr>Wingdings</vt:lpstr>
      <vt:lpstr>Wingdings 2</vt:lpstr>
      <vt:lpstr>Calibri</vt:lpstr>
      <vt:lpstr>Προεξοχή</vt:lpstr>
      <vt:lpstr>Προεξοχή</vt:lpstr>
      <vt:lpstr>Προεξοχή</vt:lpstr>
      <vt:lpstr>Προεξοχή</vt:lpstr>
      <vt:lpstr>Προεξοχή</vt:lpstr>
      <vt:lpstr>Προεξοχή</vt:lpstr>
      <vt:lpstr>Προεξοχή</vt:lpstr>
      <vt:lpstr>THE EFFECTIVENESS OF EDUCATION OF PEOPLE ON SUSTAINABILITY THROUGH THE MEDIUM OF AGRICULTURAL PRODUCTS AND RELATED PRACTICES FROM THE PARK OF PARNASSOS AND THE SURROUNDING AREA.</vt:lpstr>
      <vt:lpstr>INTRODUCTION</vt:lpstr>
      <vt:lpstr>METHODOLOGY</vt:lpstr>
      <vt:lpstr>RESULTS &amp; DISCUSSION</vt:lpstr>
      <vt:lpstr>CONCLUSION &amp; RECOMMENDATIONS</vt:lpstr>
      <vt:lpstr>Διαφάνεια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relating to the Park of Parnassos and the entire area (taking into account species such as mushrooms, agricultural products, agrotourism)</dc:title>
  <dc:creator>user</dc:creator>
  <cp:lastModifiedBy>kpn</cp:lastModifiedBy>
  <cp:revision>23</cp:revision>
  <dcterms:created xsi:type="dcterms:W3CDTF">2014-07-14T16:56:26Z</dcterms:created>
  <dcterms:modified xsi:type="dcterms:W3CDTF">2014-07-16T13:11:57Z</dcterms:modified>
</cp:coreProperties>
</file>